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58"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71B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21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7D97BB7-7F48-4123-8C9A-13ACD0518ED0}" type="datetimeFigureOut">
              <a:rPr lang="en-US"/>
              <a:pPr>
                <a:defRPr/>
              </a:pPr>
              <a:t>5/13/14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DA28168-0063-4EAA-BF92-25F843E765DE}" type="slidenum">
              <a:rPr lang="en-US"/>
              <a:pPr>
                <a:defRPr/>
              </a:pPr>
              <a:t>‹#›</a:t>
            </a:fld>
            <a:endParaRPr lang="en-US"/>
          </a:p>
        </p:txBody>
      </p:sp>
    </p:spTree>
    <p:extLst>
      <p:ext uri="{BB962C8B-B14F-4D97-AF65-F5344CB8AC3E}">
        <p14:creationId xmlns:p14="http://schemas.microsoft.com/office/powerpoint/2010/main" val="35906590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18F261-5A51-4527-B7C3-57558A7D5BC5}"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79550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C22AEF-5D41-40CE-BDCB-A531089F0C9E}"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196160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F3B38A-366E-4F83-9F4A-03806E8C175B}"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96449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1255BE-2F33-4088-A176-255BCC8BE98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3282048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13A42F-A9F9-46C1-8812-0B20A3ED889D}"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714155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30CAB8A-B09E-42D6-B5B6-24CC8BAD7162}" type="datetimeFigureOut">
              <a:rPr lang="en-US"/>
              <a:pPr>
                <a:defRPr/>
              </a:pPr>
              <a:t>5/13/14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640CCE-79DB-4F51-AACA-8D6BFF0D93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84E8DF-F490-4B36-9C9B-DA0866CC4225}" type="datetimeFigureOut">
              <a:rPr lang="en-US"/>
              <a:pPr>
                <a:defRPr/>
              </a:pPr>
              <a:t>5/13/14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CFC031-59B8-44C0-9260-93605A904B4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A17EB0-A322-4173-A016-4EF9272C7516}" type="datetimeFigureOut">
              <a:rPr lang="en-US"/>
              <a:pPr>
                <a:defRPr/>
              </a:pPr>
              <a:t>5/13/14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C3F51F-8612-4819-AB63-94ACA30A5A5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191DFE-E27E-475D-A5DC-240A19502CED}" type="datetimeFigureOut">
              <a:rPr lang="en-US"/>
              <a:pPr>
                <a:defRPr/>
              </a:pPr>
              <a:t>5/13/14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13B3FE-DB75-48A9-8517-B80EC91153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31381C-6BDB-418C-B248-2F1316B475D2}" type="datetimeFigureOut">
              <a:rPr lang="en-US"/>
              <a:pPr>
                <a:defRPr/>
              </a:pPr>
              <a:t>5/13/14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78C9F0-AD60-4927-A2CB-0488B910489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1946F31-3CA3-4684-8150-CF9C7288CDA8}" type="datetimeFigureOut">
              <a:rPr lang="en-US"/>
              <a:pPr>
                <a:defRPr/>
              </a:pPr>
              <a:t>5/13/14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C59D64-E5EB-4B56-BBC7-B38258DB377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049BD47-7694-42CC-9630-8FCC707F4DE8}" type="datetimeFigureOut">
              <a:rPr lang="en-US"/>
              <a:pPr>
                <a:defRPr/>
              </a:pPr>
              <a:t>5/13/14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04ED4B-C3F8-44F9-8A54-AD38A2E4E2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5587885-A607-4B41-A502-946EC3F7F212}" type="datetimeFigureOut">
              <a:rPr lang="en-US"/>
              <a:pPr>
                <a:defRPr/>
              </a:pPr>
              <a:t>5/13/14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3D9A3EA-AC95-4367-906C-DAB5C05C19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43E122-2673-4020-BC48-54E9FA0FC40A}" type="datetimeFigureOut">
              <a:rPr lang="en-US"/>
              <a:pPr>
                <a:defRPr/>
              </a:pPr>
              <a:t>5/13/14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4AAF90E-DF79-460E-85F5-6DEE64451B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2823B2-C6F8-42C0-BFB3-10DFBE6210A3}" type="datetimeFigureOut">
              <a:rPr lang="en-US"/>
              <a:pPr>
                <a:defRPr/>
              </a:pPr>
              <a:t>5/13/14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6A1296-4535-4697-A86C-5779CA5DBB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B8C7F3-37E8-4E49-AC90-B8A7A72F663E}" type="datetimeFigureOut">
              <a:rPr lang="en-US"/>
              <a:pPr>
                <a:defRPr/>
              </a:pPr>
              <a:t>5/13/14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65CBDB-158B-4AA7-B454-F440139B8E4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DC96C22-59F2-4B6D-B44F-E1E8D5BF4844}" type="datetimeFigureOut">
              <a:rPr lang="en-US"/>
              <a:pPr>
                <a:defRPr/>
              </a:pPr>
              <a:t>5/13/14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17C9AF9-7EDD-463A-939A-9763B4659A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smtClean="0"/>
              <a:t>Stream Table Lesson Plan</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solidFill>
                  <a:srgbClr val="0070C0"/>
                </a:solidFill>
              </a:rPr>
              <a:t>Greg Carling </a:t>
            </a:r>
            <a:r>
              <a:rPr lang="en-US" dirty="0" smtClean="0"/>
              <a:t>and </a:t>
            </a:r>
            <a:r>
              <a:rPr lang="en-US" dirty="0" smtClean="0">
                <a:solidFill>
                  <a:srgbClr val="F71B6F"/>
                </a:solidFill>
              </a:rPr>
              <a:t>Megan Crocker</a:t>
            </a:r>
          </a:p>
          <a:p>
            <a:pPr fontAlgn="auto">
              <a:spcAft>
                <a:spcPts val="0"/>
              </a:spcAft>
              <a:buFont typeface="Arial" pitchFamily="34" charset="0"/>
              <a:buNone/>
              <a:defRPr/>
            </a:pPr>
            <a:r>
              <a:rPr lang="en-US" sz="2000" dirty="0" smtClean="0"/>
              <a:t>Geology Students Extraordinaire!</a:t>
            </a:r>
          </a:p>
        </p:txBody>
      </p:sp>
      <p:pic>
        <p:nvPicPr>
          <p:cNvPr id="14339" name="Picture 2" descr="stream table"/>
          <p:cNvPicPr>
            <a:picLocks noChangeAspect="1" noChangeArrowheads="1"/>
          </p:cNvPicPr>
          <p:nvPr/>
        </p:nvPicPr>
        <p:blipFill>
          <a:blip r:embed="rId3"/>
          <a:srcRect/>
          <a:stretch>
            <a:fillRect/>
          </a:stretch>
        </p:blipFill>
        <p:spPr bwMode="auto">
          <a:xfrm>
            <a:off x="304800" y="228600"/>
            <a:ext cx="3267075" cy="2209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76200"/>
            <a:ext cx="8229600" cy="1143000"/>
          </a:xfrm>
        </p:spPr>
        <p:txBody>
          <a:bodyPr/>
          <a:lstStyle/>
          <a:p>
            <a:r>
              <a:rPr lang="en-US" smtClean="0"/>
              <a:t>Goals for the Lesson</a:t>
            </a:r>
          </a:p>
        </p:txBody>
      </p:sp>
      <p:sp>
        <p:nvSpPr>
          <p:cNvPr id="3" name="Content Placeholder 2"/>
          <p:cNvSpPr>
            <a:spLocks noGrp="1"/>
          </p:cNvSpPr>
          <p:nvPr>
            <p:ph idx="1"/>
          </p:nvPr>
        </p:nvSpPr>
        <p:spPr>
          <a:xfrm>
            <a:off x="457200" y="914400"/>
            <a:ext cx="8229600" cy="5029200"/>
          </a:xfrm>
          <a:solidFill>
            <a:schemeClr val="bg1"/>
          </a:solidFill>
        </p:spPr>
        <p:txBody>
          <a:bodyPr/>
          <a:lstStyle/>
          <a:p>
            <a:pPr algn="ctr" fontAlgn="auto">
              <a:spcAft>
                <a:spcPts val="0"/>
              </a:spcAft>
              <a:buFont typeface="Arial" pitchFamily="34" charset="0"/>
              <a:buNone/>
              <a:defRPr/>
            </a:pPr>
            <a:r>
              <a:rPr lang="en-US" sz="1800" dirty="0" smtClean="0"/>
              <a:t>This lesson will focus </a:t>
            </a:r>
            <a:r>
              <a:rPr lang="en-US" sz="1800" dirty="0"/>
              <a:t>on the water cycle, erosion and deposition, and watersheds </a:t>
            </a:r>
            <a:r>
              <a:rPr lang="en-US" sz="1800" dirty="0" smtClean="0"/>
              <a:t>and</a:t>
            </a:r>
          </a:p>
          <a:p>
            <a:pPr algn="ctr" fontAlgn="auto">
              <a:spcAft>
                <a:spcPts val="0"/>
              </a:spcAft>
              <a:buFont typeface="Arial" pitchFamily="34" charset="0"/>
              <a:buNone/>
              <a:defRPr/>
            </a:pPr>
            <a:r>
              <a:rPr lang="en-US" sz="1800" dirty="0" smtClean="0"/>
              <a:t> aquifers. The stream </a:t>
            </a:r>
            <a:r>
              <a:rPr lang="en-US" sz="1800" dirty="0"/>
              <a:t>table allows students to experiment with stream processes </a:t>
            </a:r>
            <a:r>
              <a:rPr lang="en-US" sz="1800" dirty="0" smtClean="0"/>
              <a:t>in</a:t>
            </a:r>
          </a:p>
          <a:p>
            <a:pPr algn="ctr" fontAlgn="auto">
              <a:spcAft>
                <a:spcPts val="0"/>
              </a:spcAft>
              <a:buFont typeface="Arial" pitchFamily="34" charset="0"/>
              <a:buNone/>
              <a:defRPr/>
            </a:pPr>
            <a:r>
              <a:rPr lang="en-US" sz="1800" dirty="0" smtClean="0"/>
              <a:t> the classroom environment that </a:t>
            </a:r>
            <a:r>
              <a:rPr lang="en-US" sz="1800" dirty="0"/>
              <a:t>normally can only be observed in the field</a:t>
            </a:r>
            <a:r>
              <a:rPr lang="en-US" sz="1800" dirty="0" smtClean="0"/>
              <a:t>.</a:t>
            </a:r>
            <a:endParaRPr lang="en-US" sz="1050" b="1" i="1" dirty="0" smtClean="0"/>
          </a:p>
          <a:p>
            <a:pPr fontAlgn="auto">
              <a:spcAft>
                <a:spcPts val="0"/>
              </a:spcAft>
              <a:buFont typeface="Arial" pitchFamily="34" charset="0"/>
              <a:buNone/>
              <a:defRPr/>
            </a:pPr>
            <a:endParaRPr lang="en-US" sz="1800" b="1" i="1" dirty="0" smtClean="0"/>
          </a:p>
          <a:p>
            <a:pPr fontAlgn="auto">
              <a:spcAft>
                <a:spcPts val="0"/>
              </a:spcAft>
              <a:buFont typeface="Arial" pitchFamily="34" charset="0"/>
              <a:buNone/>
              <a:defRPr/>
            </a:pPr>
            <a:r>
              <a:rPr lang="en-US" sz="1800" b="1" i="1" dirty="0" smtClean="0"/>
              <a:t>Goals</a:t>
            </a:r>
            <a:r>
              <a:rPr lang="en-US" sz="1800" b="1" dirty="0"/>
              <a:t> </a:t>
            </a:r>
            <a:r>
              <a:rPr lang="en-US" sz="1800" b="1" dirty="0" smtClean="0"/>
              <a:t> </a:t>
            </a:r>
            <a:r>
              <a:rPr lang="en-US" sz="1800" b="1" dirty="0"/>
              <a:t>for this activity</a:t>
            </a:r>
            <a:r>
              <a:rPr lang="en-US" sz="1800" dirty="0"/>
              <a:t>: </a:t>
            </a:r>
          </a:p>
          <a:p>
            <a:pPr fontAlgn="auto">
              <a:spcAft>
                <a:spcPts val="0"/>
              </a:spcAft>
              <a:buFont typeface="Arial" pitchFamily="34" charset="0"/>
              <a:buChar char="•"/>
              <a:defRPr/>
            </a:pPr>
            <a:r>
              <a:rPr lang="en-US" sz="1800" dirty="0"/>
              <a:t>Students will understand various aspects of river processes and forms, including erosion, sediment transport and sediment deposition, delta formation, effect of dams of rivers, flow velocity, stream discharge, braided and meandering forms, the effect of various kinds of river beds on flow velocity, and waterfall formation and retreat. </a:t>
            </a:r>
          </a:p>
          <a:p>
            <a:pPr fontAlgn="auto">
              <a:spcAft>
                <a:spcPts val="0"/>
              </a:spcAft>
              <a:buFont typeface="Arial" pitchFamily="34" charset="0"/>
              <a:buNone/>
              <a:defRPr/>
            </a:pPr>
            <a:r>
              <a:rPr lang="en-US" sz="1800" b="1" dirty="0"/>
              <a:t>Higher order thinking skills goals for this activity</a:t>
            </a:r>
            <a:r>
              <a:rPr lang="en-US" sz="1800" dirty="0"/>
              <a:t>: </a:t>
            </a:r>
          </a:p>
          <a:p>
            <a:pPr fontAlgn="auto">
              <a:spcAft>
                <a:spcPts val="0"/>
              </a:spcAft>
              <a:buFont typeface="Arial" pitchFamily="34" charset="0"/>
              <a:buChar char="•"/>
              <a:defRPr/>
            </a:pPr>
            <a:r>
              <a:rPr lang="en-US" sz="1800" dirty="0"/>
              <a:t>Observation and prediction and Data collection and analysis</a:t>
            </a:r>
          </a:p>
          <a:p>
            <a:pPr fontAlgn="auto">
              <a:spcAft>
                <a:spcPts val="0"/>
              </a:spcAft>
              <a:buFont typeface="Arial" pitchFamily="34" charset="0"/>
              <a:buChar char="•"/>
              <a:defRPr/>
            </a:pPr>
            <a:r>
              <a:rPr lang="en-US" sz="1800" dirty="0"/>
              <a:t> </a:t>
            </a:r>
            <a:r>
              <a:rPr lang="en-US" sz="1800" dirty="0" smtClean="0"/>
              <a:t>To </a:t>
            </a:r>
            <a:r>
              <a:rPr lang="en-US" sz="1800" dirty="0"/>
              <a:t>help students visualize and experiment with variables that affect streams, watersheds, aquifers, mass wasting, </a:t>
            </a:r>
            <a:endParaRPr lang="en-US" sz="1800" b="1" dirty="0" smtClean="0"/>
          </a:p>
          <a:p>
            <a:pPr fontAlgn="auto">
              <a:spcAft>
                <a:spcPts val="0"/>
              </a:spcAft>
              <a:buFont typeface="Arial" pitchFamily="34" charset="0"/>
              <a:buNone/>
              <a:defRPr/>
            </a:pPr>
            <a:r>
              <a:rPr lang="en-US" sz="1800" b="1" dirty="0" smtClean="0"/>
              <a:t>Intended </a:t>
            </a:r>
            <a:r>
              <a:rPr lang="en-US" sz="1800" b="1" dirty="0"/>
              <a:t>grade level</a:t>
            </a:r>
          </a:p>
          <a:p>
            <a:pPr fontAlgn="auto">
              <a:spcAft>
                <a:spcPts val="0"/>
              </a:spcAft>
              <a:buFont typeface="Arial" pitchFamily="34" charset="0"/>
              <a:buChar char="•"/>
              <a:defRPr/>
            </a:pPr>
            <a:r>
              <a:rPr lang="en-US" sz="1800" dirty="0"/>
              <a:t>8th grade</a:t>
            </a:r>
          </a:p>
          <a:p>
            <a:pPr fontAlgn="auto">
              <a:spcAft>
                <a:spcPts val="0"/>
              </a:spcAft>
              <a:buFont typeface="Arial" pitchFamily="34" charset="0"/>
              <a:buChar char="•"/>
              <a:defRPr/>
            </a:pP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0"/>
            <a:ext cx="8229600" cy="1143000"/>
          </a:xfrm>
        </p:spPr>
        <p:txBody>
          <a:bodyPr/>
          <a:lstStyle/>
          <a:p>
            <a:r>
              <a:rPr lang="en-US" smtClean="0"/>
              <a:t>Procedure</a:t>
            </a:r>
          </a:p>
        </p:txBody>
      </p:sp>
      <p:sp>
        <p:nvSpPr>
          <p:cNvPr id="18434" name="Content Placeholder 2"/>
          <p:cNvSpPr>
            <a:spLocks noGrp="1"/>
          </p:cNvSpPr>
          <p:nvPr>
            <p:ph idx="1"/>
          </p:nvPr>
        </p:nvSpPr>
        <p:spPr>
          <a:xfrm>
            <a:off x="457200" y="1219200"/>
            <a:ext cx="8229600" cy="5181600"/>
          </a:xfrm>
          <a:solidFill>
            <a:schemeClr val="bg1"/>
          </a:solidFill>
        </p:spPr>
        <p:txBody>
          <a:bodyPr/>
          <a:lstStyle/>
          <a:p>
            <a:pPr>
              <a:buFont typeface="Arial" charset="0"/>
              <a:buNone/>
            </a:pPr>
            <a:r>
              <a:rPr lang="en-US" sz="1600" smtClean="0"/>
              <a:t>1. Introduce the rules of the stream table. For example, no water or sand outside the table, no splashing, washing hands before and after use, and keeping sand away from the outlet. </a:t>
            </a:r>
          </a:p>
          <a:p>
            <a:pPr>
              <a:buFont typeface="Arial" charset="0"/>
              <a:buNone/>
            </a:pPr>
            <a:r>
              <a:rPr lang="en-US" sz="1600" smtClean="0"/>
              <a:t>2. Show students how the stream table works. Include modeling a landscape, turning on the water, and observing the movement of sand particles at the edges of the streams. </a:t>
            </a:r>
          </a:p>
          <a:p>
            <a:pPr>
              <a:buFont typeface="Arial" charset="0"/>
              <a:buNone/>
            </a:pPr>
            <a:r>
              <a:rPr lang="en-US" sz="1600" smtClean="0"/>
              <a:t>3. Make sure students make  and write down any observations while using the stream table. Discuss as a group what was observed and what other trials could be explored with the stream table.</a:t>
            </a:r>
          </a:p>
          <a:p>
            <a:pPr>
              <a:buFont typeface="Arial" charset="0"/>
              <a:buNone/>
            </a:pPr>
            <a:r>
              <a:rPr lang="en-US" sz="1600" smtClean="0"/>
              <a:t>4. Have students produce sub activities </a:t>
            </a:r>
          </a:p>
          <a:p>
            <a:pPr>
              <a:buFont typeface="Arial" charset="0"/>
              <a:buNone/>
            </a:pPr>
            <a:r>
              <a:rPr lang="en-US" sz="1600" smtClean="0"/>
              <a:t>	a. Farming: Students can study the effects of contour plowing as opposed to straight rows. To do this, the soil in the stream table needs to be level and the students create 1/4" deep furrows about an inch apart. Furrows which are parallel to the direction of the flow of water represent straight rows, while, on a second trial, those which are at right angles to the direction of water flow represent contour plowing.</a:t>
            </a:r>
          </a:p>
          <a:p>
            <a:pPr>
              <a:buFont typeface="Arial" charset="0"/>
              <a:buNone/>
            </a:pPr>
            <a:r>
              <a:rPr lang="en-US" sz="1600" smtClean="0"/>
              <a:t> 	b. Students can also experiment with different mulching materials and evaluate their effectiveness in preventing erosion. Materials to use include, but are not limited to, straw, shredded paper, pine needles, kitty litter (aggregate), and so on. Place the mulch material on the surface and compare the erosion to what happens on the same soil, at the same elevation without the mulch. Add similar volumes of water when doing this part of the testing. Sod can also be used to demonstrate the role of living ground cover in preventing erosion.</a:t>
            </a:r>
          </a:p>
          <a:p>
            <a:pPr>
              <a:buFont typeface="Arial" charset="0"/>
              <a:buNone/>
            </a:pPr>
            <a:r>
              <a:rPr lang="en-US" sz="160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rrowheads="1"/>
          </p:cNvPicPr>
          <p:nvPr>
            <p:ph idx="1"/>
          </p:nvPr>
        </p:nvPicPr>
        <p:blipFill>
          <a:blip r:embed="rId3"/>
          <a:srcRect/>
          <a:stretch>
            <a:fillRect/>
          </a:stretch>
        </p:blipFill>
        <p:spPr>
          <a:xfrm>
            <a:off x="362585" y="838200"/>
            <a:ext cx="8308975" cy="5851525"/>
          </a:xfrm>
          <a:solidFill>
            <a:schemeClr val="bg1"/>
          </a:solidFill>
        </p:spPr>
      </p:pic>
      <p:sp>
        <p:nvSpPr>
          <p:cNvPr id="20482" name="Title 1"/>
          <p:cNvSpPr>
            <a:spLocks noGrp="1"/>
          </p:cNvSpPr>
          <p:nvPr>
            <p:ph type="title"/>
          </p:nvPr>
        </p:nvSpPr>
        <p:spPr>
          <a:xfrm>
            <a:off x="457200" y="-127000"/>
            <a:ext cx="8229600" cy="1143000"/>
          </a:xfrm>
        </p:spPr>
        <p:txBody>
          <a:bodyPr/>
          <a:lstStyle/>
          <a:p>
            <a:r>
              <a:rPr lang="en-US" smtClean="0"/>
              <a:t>Procedure continued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457200" y="1143000"/>
            <a:ext cx="8229600" cy="5410200"/>
          </a:xfrm>
          <a:solidFill>
            <a:schemeClr val="bg1"/>
          </a:solidFill>
        </p:spPr>
        <p:txBody>
          <a:bodyPr/>
          <a:lstStyle/>
          <a:p>
            <a:pPr>
              <a:buFont typeface="Arial" charset="0"/>
              <a:buNone/>
            </a:pPr>
            <a:r>
              <a:rPr lang="en-US" sz="1600" i="1" dirty="0" smtClean="0"/>
              <a:t>e. Aquifer demonstration </a:t>
            </a:r>
            <a:endParaRPr lang="en-US" sz="1600" dirty="0" smtClean="0"/>
          </a:p>
          <a:p>
            <a:pPr>
              <a:buFont typeface="Arial" charset="0"/>
              <a:buNone/>
            </a:pPr>
            <a:r>
              <a:rPr lang="en-US" sz="1600" dirty="0" smtClean="0"/>
              <a:t>	-Dig into the sand. Water from the ground water will fill the hole to the level of water in the lake. This illustrates that water is underground within the pores of the rock/soil and not in an underground lake. </a:t>
            </a:r>
          </a:p>
          <a:p>
            <a:pPr>
              <a:buFont typeface="Arial" charset="0"/>
              <a:buNone/>
            </a:pPr>
            <a:r>
              <a:rPr lang="en-US" sz="1600" dirty="0" smtClean="0"/>
              <a:t>	-Discuss how the water moves through the pores of sand to fill up the hole through capillary action and gravity. </a:t>
            </a:r>
          </a:p>
          <a:p>
            <a:pPr>
              <a:buFont typeface="Arial" charset="0"/>
              <a:buNone/>
            </a:pPr>
            <a:r>
              <a:rPr lang="en-US" sz="1600" dirty="0" smtClean="0"/>
              <a:t>5. Reflecting on the activity/ideas for assessment</a:t>
            </a:r>
          </a:p>
          <a:p>
            <a:pPr>
              <a:buFont typeface="Arial" charset="0"/>
              <a:buNone/>
            </a:pPr>
            <a:r>
              <a:rPr lang="en-US" sz="1600" dirty="0" smtClean="0"/>
              <a:t>	-What was observed at the bends of the streams for erosion and deposition? (Erosion on the outside curve, deposition on the inside curve) </a:t>
            </a:r>
          </a:p>
          <a:p>
            <a:pPr>
              <a:buFont typeface="Arial" charset="0"/>
              <a:buNone/>
            </a:pPr>
            <a:r>
              <a:rPr lang="en-US" sz="1600" dirty="0" smtClean="0"/>
              <a:t>	-What was observed where the stream hit the lake or ocean? (Deltas or alluvial fans) </a:t>
            </a:r>
          </a:p>
          <a:p>
            <a:pPr>
              <a:buFont typeface="Arial" charset="0"/>
              <a:buNone/>
            </a:pPr>
            <a:r>
              <a:rPr lang="en-US" sz="1600" dirty="0" smtClean="0"/>
              <a:t>	-How does the riverbed change as it travels over steeper and flatter terrain? (Digs deeper and stays straight on steep ground, meanders over flatter terrain) </a:t>
            </a:r>
          </a:p>
          <a:p>
            <a:pPr>
              <a:buFont typeface="Arial" charset="0"/>
              <a:buNone/>
            </a:pPr>
            <a:r>
              <a:rPr lang="en-US" sz="1600" dirty="0" smtClean="0"/>
              <a:t>	-Talk about the health of watersheds, bringing in the ethics of land use. </a:t>
            </a:r>
          </a:p>
          <a:p>
            <a:pPr>
              <a:buFont typeface="Arial" charset="0"/>
              <a:buNone/>
            </a:pPr>
            <a:r>
              <a:rPr lang="en-US" sz="1600" dirty="0" smtClean="0"/>
              <a:t>	-How does slope effect erosion? (Steeper slopes have increased erosion) </a:t>
            </a:r>
          </a:p>
          <a:p>
            <a:pPr>
              <a:buFont typeface="Arial" charset="0"/>
              <a:buNone/>
            </a:pPr>
            <a:r>
              <a:rPr lang="en-US" sz="1600" dirty="0" smtClean="0"/>
              <a:t>	-Should building permits be allowed for structures in steep slope areas? (Ethics and safety issues) </a:t>
            </a:r>
          </a:p>
          <a:p>
            <a:pPr>
              <a:buFont typeface="Arial" charset="0"/>
              <a:buNone/>
            </a:pPr>
            <a:endParaRPr lang="en-US" sz="1600" dirty="0" smtClean="0"/>
          </a:p>
          <a:p>
            <a:pPr algn="ctr">
              <a:buFont typeface="Arial" charset="0"/>
              <a:buNone/>
            </a:pPr>
            <a:r>
              <a:rPr lang="en-US" sz="1600" dirty="0" smtClean="0"/>
              <a:t>The world is your oyster, many variations can be done to suit your needs! Any questions?</a:t>
            </a:r>
          </a:p>
          <a:p>
            <a:pPr>
              <a:buFont typeface="Arial" charset="0"/>
              <a:buNone/>
            </a:pPr>
            <a:endParaRPr lang="en-US" sz="1600" dirty="0" smtClean="0"/>
          </a:p>
          <a:p>
            <a:pPr>
              <a:buFont typeface="Arial" charset="0"/>
              <a:buNone/>
            </a:pPr>
            <a:endParaRPr lang="en-US" sz="1600" dirty="0" smtClean="0"/>
          </a:p>
        </p:txBody>
      </p:sp>
      <p:sp>
        <p:nvSpPr>
          <p:cNvPr id="4" name="Title 1"/>
          <p:cNvSpPr txBox="1">
            <a:spLocks/>
          </p:cNvSpPr>
          <p:nvPr/>
        </p:nvSpPr>
        <p:spPr>
          <a:xfrm>
            <a:off x="457200" y="0"/>
            <a:ext cx="8229600" cy="1143000"/>
          </a:xfrm>
          <a:prstGeom prst="rect">
            <a:avLst/>
          </a:prstGeom>
        </p:spPr>
        <p:txBody>
          <a:bodyPr anchor="ctr">
            <a:normAutofit/>
          </a:bodyPr>
          <a:lstStyle/>
          <a:p>
            <a:pPr algn="ctr" fontAlgn="auto">
              <a:spcAft>
                <a:spcPts val="0"/>
              </a:spcAft>
              <a:defRPr/>
            </a:pPr>
            <a:r>
              <a:rPr lang="en-US" sz="4400" dirty="0">
                <a:latin typeface="+mj-lt"/>
                <a:ea typeface="+mj-ea"/>
                <a:cs typeface="+mj-cs"/>
              </a:rPr>
              <a:t>Procedure continued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2680</TotalTime>
  <Words>192</Words>
  <Application>Microsoft Macintosh PowerPoint</Application>
  <PresentationFormat>On-screen Show (4:3)</PresentationFormat>
  <Paragraphs>42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Stream Table Lesson Plan</vt:lpstr>
      <vt:lpstr>Goals for the Lesson</vt:lpstr>
      <vt:lpstr>Procedure</vt:lpstr>
      <vt:lpstr>Procedure continued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 Table Lesson Plan</dc:title>
  <dc:creator>Megan Lynn Crocker</dc:creator>
  <cp:lastModifiedBy>Erin Moulding</cp:lastModifiedBy>
  <cp:revision>6</cp:revision>
  <dcterms:created xsi:type="dcterms:W3CDTF">2010-02-02T03:16:14Z</dcterms:created>
  <dcterms:modified xsi:type="dcterms:W3CDTF">2014-05-15T16:41:06Z</dcterms:modified>
</cp:coreProperties>
</file>